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sldIdLst>
    <p:sldId id="256" r:id="rId2"/>
    <p:sldId id="257" r:id="rId3"/>
    <p:sldId id="258" r:id="rId4"/>
    <p:sldId id="259" r:id="rId5"/>
    <p:sldId id="260" r:id="rId6"/>
    <p:sldId id="280" r:id="rId7"/>
    <p:sldId id="279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7" r:id="rId16"/>
    <p:sldId id="270" r:id="rId17"/>
    <p:sldId id="271" r:id="rId18"/>
    <p:sldId id="272" r:id="rId19"/>
    <p:sldId id="273" r:id="rId20"/>
    <p:sldId id="278" r:id="rId21"/>
    <p:sldId id="27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A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6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chemeClr val="accent6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FA340-4416-4928-9BC5-DA6411BB817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FD5A4-C4E4-439B-836B-99170EADFB2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C7BC3E-357D-4788-8FEB-5C9376589398}"/>
              </a:ext>
            </a:extLst>
          </p:cNvPr>
          <p:cNvSpPr/>
          <p:nvPr userDrawn="1"/>
        </p:nvSpPr>
        <p:spPr>
          <a:xfrm>
            <a:off x="10409274" y="180753"/>
            <a:ext cx="1782726" cy="1222745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F923C6F2-E05F-4F0A-8723-AB6DD1D3A8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439" y="-225022"/>
            <a:ext cx="2837121" cy="283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585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FA340-4416-4928-9BC5-DA6411BB817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FD5A4-C4E4-439B-836B-99170EADF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037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  <a:solidFill>
            <a:schemeClr val="accent6"/>
          </a:solidFill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FA340-4416-4928-9BC5-DA6411BB817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FD5A4-C4E4-439B-836B-99170EADF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50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6049B-02D7-4AD1-84EC-DF3814F90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solidFill>
            <a:schemeClr val="accent6"/>
          </a:solidFill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CB0EA9-6816-43F5-A9AB-6902B41C87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A406C-CD85-4AF2-BCFD-251C448F5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FA340-4416-4928-9BC5-DA6411BB817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72CB9-CD34-4086-AF6F-36956AF7E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7CEAA-64ED-4EC9-BA57-465A830CC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FD5A4-C4E4-439B-836B-99170EADF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302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FA340-4416-4928-9BC5-DA6411BB817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FD5A4-C4E4-439B-836B-99170EADF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434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chemeClr val="accent6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FA340-4416-4928-9BC5-DA6411BB817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FD5A4-C4E4-439B-836B-99170EADF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99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99778" y="1798072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08705" y="1798072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FA340-4416-4928-9BC5-DA6411BB817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FD5A4-C4E4-439B-836B-99170EADF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060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9778" y="1739275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9778" y="2715979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34279" y="2715979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34279" y="1739274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FA340-4416-4928-9BC5-DA6411BB817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FD5A4-C4E4-439B-836B-99170EADFB2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862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FA340-4416-4928-9BC5-DA6411BB817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FD5A4-C4E4-439B-836B-99170EADF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0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FA340-4416-4928-9BC5-DA6411BB817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FD5A4-C4E4-439B-836B-99170EADFB2D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03054BB4-27B5-4EC4-A05D-FD164D6846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089" y="0"/>
            <a:ext cx="8769821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8F59A1D-DDF1-45B8-B39D-73C6B5D6F8D0}"/>
              </a:ext>
            </a:extLst>
          </p:cNvPr>
          <p:cNvSpPr/>
          <p:nvPr userDrawn="1"/>
        </p:nvSpPr>
        <p:spPr>
          <a:xfrm>
            <a:off x="10575175" y="180753"/>
            <a:ext cx="1524676" cy="13290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043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chemeClr val="accent6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FA340-4416-4928-9BC5-DA6411BB817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FD5A4-C4E4-439B-836B-99170EADF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072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chemeClr val="accent6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86EFA340-4416-4928-9BC5-DA6411BB817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FD5A4-C4E4-439B-836B-99170EADF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92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199778" y="295216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9778" y="1766175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86EFA340-4416-4928-9BC5-DA6411BB8174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9778" y="6242744"/>
            <a:ext cx="5901189" cy="320040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53799" y="6197024"/>
            <a:ext cx="365760" cy="365760"/>
          </a:xfrm>
          <a:prstGeom prst="ellipse">
            <a:avLst/>
          </a:prstGeom>
          <a:solidFill>
            <a:schemeClr val="bg2"/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7D0FD5A4-C4E4-439B-836B-99170EADFB2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A2B3728-1DC6-4D6E-9FC4-855F09E7DA8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19021" y="53716"/>
            <a:ext cx="1869557" cy="146199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47CC945-8573-42D8-899C-ED9673E97DFD}"/>
              </a:ext>
            </a:extLst>
          </p:cNvPr>
          <p:cNvSpPr/>
          <p:nvPr userDrawn="1"/>
        </p:nvSpPr>
        <p:spPr>
          <a:xfrm>
            <a:off x="1" y="1"/>
            <a:ext cx="616687" cy="6858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7751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  <p:sldLayoutId id="2147483649" r:id="rId1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3808C-5F45-4796-A80A-E3C99FA2C3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2900" dirty="0"/>
              <a:t>Village of Hampshire</a:t>
            </a:r>
            <a:br>
              <a:rPr lang="en-US" dirty="0"/>
            </a:br>
            <a:r>
              <a:rPr lang="en-US" dirty="0"/>
              <a:t>Capital Improvement Plan</a:t>
            </a:r>
            <a:br>
              <a:rPr lang="en-US" dirty="0"/>
            </a:br>
            <a:r>
              <a:rPr lang="en-US" dirty="0"/>
              <a:t>FY 2024 update</a:t>
            </a:r>
          </a:p>
        </p:txBody>
      </p:sp>
    </p:spTree>
    <p:extLst>
      <p:ext uri="{BB962C8B-B14F-4D97-AF65-F5344CB8AC3E}">
        <p14:creationId xmlns:p14="http://schemas.microsoft.com/office/powerpoint/2010/main" val="235461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1D2FA-8A63-1D46-8388-60C341AE1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 2024 Budgeted items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9990251-5DC4-C26B-C3B9-C16176613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065859"/>
              </p:ext>
            </p:extLst>
          </p:nvPr>
        </p:nvGraphicFramePr>
        <p:xfrm>
          <a:off x="1199778" y="1875497"/>
          <a:ext cx="3852868" cy="46872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3237">
                  <a:extLst>
                    <a:ext uri="{9D8B030D-6E8A-4147-A177-3AD203B41FA5}">
                      <a16:colId xmlns:a16="http://schemas.microsoft.com/office/drawing/2014/main" val="77938786"/>
                    </a:ext>
                  </a:extLst>
                </a:gridCol>
                <a:gridCol w="1769631">
                  <a:extLst>
                    <a:ext uri="{9D8B030D-6E8A-4147-A177-3AD203B41FA5}">
                      <a16:colId xmlns:a16="http://schemas.microsoft.com/office/drawing/2014/main" val="1951416632"/>
                    </a:ext>
                  </a:extLst>
                </a:gridCol>
              </a:tblGrid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Infrastructure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2FAF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937,955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2F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455476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Fleet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194,790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2911921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Buildings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208,323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56282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Streets Equipment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93,000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46758809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Utilities Equipment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828,836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63014877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Police Equipment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100,100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9242807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 $     2,363,004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66037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F347C99-143C-D4B7-3CF6-9A4944C17D80}"/>
              </a:ext>
            </a:extLst>
          </p:cNvPr>
          <p:cNvSpPr txBox="1"/>
          <p:nvPr/>
        </p:nvSpPr>
        <p:spPr>
          <a:xfrm>
            <a:off x="5348177" y="1875497"/>
            <a:ext cx="56440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Pumping Station Lighting - $25,000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Police Dept. Lease with Remodel - $74,247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Streets Garage - $109,076</a:t>
            </a:r>
          </a:p>
        </p:txBody>
      </p:sp>
    </p:spTree>
    <p:extLst>
      <p:ext uri="{BB962C8B-B14F-4D97-AF65-F5344CB8AC3E}">
        <p14:creationId xmlns:p14="http://schemas.microsoft.com/office/powerpoint/2010/main" val="1235045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1D2FA-8A63-1D46-8388-60C341AE1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 2024 Budgeted items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9990251-5DC4-C26B-C3B9-C16176613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290017"/>
              </p:ext>
            </p:extLst>
          </p:nvPr>
        </p:nvGraphicFramePr>
        <p:xfrm>
          <a:off x="1199778" y="1875497"/>
          <a:ext cx="3852868" cy="46872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3237">
                  <a:extLst>
                    <a:ext uri="{9D8B030D-6E8A-4147-A177-3AD203B41FA5}">
                      <a16:colId xmlns:a16="http://schemas.microsoft.com/office/drawing/2014/main" val="77938786"/>
                    </a:ext>
                  </a:extLst>
                </a:gridCol>
                <a:gridCol w="1769631">
                  <a:extLst>
                    <a:ext uri="{9D8B030D-6E8A-4147-A177-3AD203B41FA5}">
                      <a16:colId xmlns:a16="http://schemas.microsoft.com/office/drawing/2014/main" val="1951416632"/>
                    </a:ext>
                  </a:extLst>
                </a:gridCol>
              </a:tblGrid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Infrastructure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2FAF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937,955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2F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455476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Fleet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194,790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2911921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Buildings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208,323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2956282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Streets Equipment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93,000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6758809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Utilities Equipment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828,836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63014877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Police Equipment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100,100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9242807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 $     2,363,004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66037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8401441-D948-079F-0108-A1A05DF7FC89}"/>
              </a:ext>
            </a:extLst>
          </p:cNvPr>
          <p:cNvSpPr txBox="1"/>
          <p:nvPr/>
        </p:nvSpPr>
        <p:spPr>
          <a:xfrm>
            <a:off x="5348177" y="1875497"/>
            <a:ext cx="564404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Electrical Upgrades for Trucks - $13,000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Mobile Office Trailer - $20,000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Asphalt Hopper - $30,000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Hauling Trailer - $30,000</a:t>
            </a:r>
          </a:p>
        </p:txBody>
      </p:sp>
    </p:spTree>
    <p:extLst>
      <p:ext uri="{BB962C8B-B14F-4D97-AF65-F5344CB8AC3E}">
        <p14:creationId xmlns:p14="http://schemas.microsoft.com/office/powerpoint/2010/main" val="1766025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1D2FA-8A63-1D46-8388-60C341AE1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 2024 Budgeted items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9990251-5DC4-C26B-C3B9-C16176613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983007"/>
              </p:ext>
            </p:extLst>
          </p:nvPr>
        </p:nvGraphicFramePr>
        <p:xfrm>
          <a:off x="1199778" y="1779804"/>
          <a:ext cx="3852868" cy="46872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3237">
                  <a:extLst>
                    <a:ext uri="{9D8B030D-6E8A-4147-A177-3AD203B41FA5}">
                      <a16:colId xmlns:a16="http://schemas.microsoft.com/office/drawing/2014/main" val="77938786"/>
                    </a:ext>
                  </a:extLst>
                </a:gridCol>
                <a:gridCol w="1769631">
                  <a:extLst>
                    <a:ext uri="{9D8B030D-6E8A-4147-A177-3AD203B41FA5}">
                      <a16:colId xmlns:a16="http://schemas.microsoft.com/office/drawing/2014/main" val="1951416632"/>
                    </a:ext>
                  </a:extLst>
                </a:gridCol>
              </a:tblGrid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Infrastructure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2FAF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937,955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2F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455476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Fleet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194,790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2911921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Buildings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208,323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2956282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Streets Equipment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93,000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46758809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Utilities Equipment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828,836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014877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Police Equipment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100,100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9242807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 $     2,363,004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66037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A2D21C3-CADD-14FF-8DC4-47DB200D9576}"/>
              </a:ext>
            </a:extLst>
          </p:cNvPr>
          <p:cNvSpPr txBox="1"/>
          <p:nvPr/>
        </p:nvSpPr>
        <p:spPr>
          <a:xfrm>
            <a:off x="5348177" y="1608424"/>
            <a:ext cx="5644045" cy="5221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Finish Utilities Master Plan - $50,000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*NARP Phase II and III- $181,000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*Source Water Protection Plan - $5,711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*Lead Service Line Program - $30,000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DMP Repair - $22,125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Thickener Pump Rehab - $40,000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Sewage Pumping Station VFD Repair - $28,000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WTP 9 Brine Tank Repair - $14,000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WTP 9 Media Exchange – 140,000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WTP 10/13 Brine Tank Repair - $14,000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WTP 10/13 Brine Meter Replacement - $15,000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Pumping Station Lighting - $25,000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WWTP Manhole Rehab – $30,000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Surge Suppression (13) - $259,000</a:t>
            </a:r>
          </a:p>
        </p:txBody>
      </p:sp>
    </p:spTree>
    <p:extLst>
      <p:ext uri="{BB962C8B-B14F-4D97-AF65-F5344CB8AC3E}">
        <p14:creationId xmlns:p14="http://schemas.microsoft.com/office/powerpoint/2010/main" val="2226695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1D2FA-8A63-1D46-8388-60C341AE1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 2024 Budgeted items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9990251-5DC4-C26B-C3B9-C16176613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898638"/>
              </p:ext>
            </p:extLst>
          </p:nvPr>
        </p:nvGraphicFramePr>
        <p:xfrm>
          <a:off x="1199778" y="1875497"/>
          <a:ext cx="3852868" cy="46872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3237">
                  <a:extLst>
                    <a:ext uri="{9D8B030D-6E8A-4147-A177-3AD203B41FA5}">
                      <a16:colId xmlns:a16="http://schemas.microsoft.com/office/drawing/2014/main" val="77938786"/>
                    </a:ext>
                  </a:extLst>
                </a:gridCol>
                <a:gridCol w="1769631">
                  <a:extLst>
                    <a:ext uri="{9D8B030D-6E8A-4147-A177-3AD203B41FA5}">
                      <a16:colId xmlns:a16="http://schemas.microsoft.com/office/drawing/2014/main" val="1951416632"/>
                    </a:ext>
                  </a:extLst>
                </a:gridCol>
              </a:tblGrid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Infrastructure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2FAF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937,955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2F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455476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Fleet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194,790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2911921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Buildings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208,323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2956282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Streets Equipment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93,000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46758809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Utilities Equipment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828,836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63014877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Police Equipment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100,100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42807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 $     2,363,004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66037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ED6E65A-9EAC-34FB-1298-95459B8ADCDB}"/>
              </a:ext>
            </a:extLst>
          </p:cNvPr>
          <p:cNvSpPr txBox="1"/>
          <p:nvPr/>
        </p:nvSpPr>
        <p:spPr>
          <a:xfrm>
            <a:off x="5348177" y="1875497"/>
            <a:ext cx="564404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Server Upgrade - $30,000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Livescan Machine Upgrade - $21,000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Replace Desktops PCs (4) - $6,000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/>
              <a:t>*Body Cameras with Data Storage - $43,100</a:t>
            </a:r>
          </a:p>
        </p:txBody>
      </p:sp>
    </p:spTree>
    <p:extLst>
      <p:ext uri="{BB962C8B-B14F-4D97-AF65-F5344CB8AC3E}">
        <p14:creationId xmlns:p14="http://schemas.microsoft.com/office/powerpoint/2010/main" val="1626700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44960-7548-1DAB-CDE6-A03C4A43C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778" y="295216"/>
            <a:ext cx="7729728" cy="1188720"/>
          </a:xfrm>
        </p:spPr>
        <p:txBody>
          <a:bodyPr anchor="ctr">
            <a:normAutofit/>
          </a:bodyPr>
          <a:lstStyle/>
          <a:p>
            <a:r>
              <a:rPr lang="en-US" dirty="0"/>
              <a:t>FY24-26 Spending summary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9E5E48E-48C8-CF0C-B302-3CE92093C8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46676"/>
              </p:ext>
            </p:extLst>
          </p:nvPr>
        </p:nvGraphicFramePr>
        <p:xfrm>
          <a:off x="1199778" y="1993067"/>
          <a:ext cx="10406068" cy="4450262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1277608">
                  <a:extLst>
                    <a:ext uri="{9D8B030D-6E8A-4147-A177-3AD203B41FA5}">
                      <a16:colId xmlns:a16="http://schemas.microsoft.com/office/drawing/2014/main" val="983438809"/>
                    </a:ext>
                  </a:extLst>
                </a:gridCol>
                <a:gridCol w="1414130">
                  <a:extLst>
                    <a:ext uri="{9D8B030D-6E8A-4147-A177-3AD203B41FA5}">
                      <a16:colId xmlns:a16="http://schemas.microsoft.com/office/drawing/2014/main" val="2974748260"/>
                    </a:ext>
                  </a:extLst>
                </a:gridCol>
                <a:gridCol w="1424763">
                  <a:extLst>
                    <a:ext uri="{9D8B030D-6E8A-4147-A177-3AD203B41FA5}">
                      <a16:colId xmlns:a16="http://schemas.microsoft.com/office/drawing/2014/main" val="2899844353"/>
                    </a:ext>
                  </a:extLst>
                </a:gridCol>
                <a:gridCol w="1414130">
                  <a:extLst>
                    <a:ext uri="{9D8B030D-6E8A-4147-A177-3AD203B41FA5}">
                      <a16:colId xmlns:a16="http://schemas.microsoft.com/office/drawing/2014/main" val="799460396"/>
                    </a:ext>
                  </a:extLst>
                </a:gridCol>
                <a:gridCol w="1424763">
                  <a:extLst>
                    <a:ext uri="{9D8B030D-6E8A-4147-A177-3AD203B41FA5}">
                      <a16:colId xmlns:a16="http://schemas.microsoft.com/office/drawing/2014/main" val="1634314239"/>
                    </a:ext>
                  </a:extLst>
                </a:gridCol>
                <a:gridCol w="361507">
                  <a:extLst>
                    <a:ext uri="{9D8B030D-6E8A-4147-A177-3AD203B41FA5}">
                      <a16:colId xmlns:a16="http://schemas.microsoft.com/office/drawing/2014/main" val="2576070091"/>
                    </a:ext>
                  </a:extLst>
                </a:gridCol>
                <a:gridCol w="1552354">
                  <a:extLst>
                    <a:ext uri="{9D8B030D-6E8A-4147-A177-3AD203B41FA5}">
                      <a16:colId xmlns:a16="http://schemas.microsoft.com/office/drawing/2014/main" val="1778030041"/>
                    </a:ext>
                  </a:extLst>
                </a:gridCol>
                <a:gridCol w="1536813">
                  <a:extLst>
                    <a:ext uri="{9D8B030D-6E8A-4147-A177-3AD203B41FA5}">
                      <a16:colId xmlns:a16="http://schemas.microsoft.com/office/drawing/2014/main" val="3677491428"/>
                    </a:ext>
                  </a:extLst>
                </a:gridCol>
              </a:tblGrid>
              <a:tr h="50282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FY24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FY25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FY26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Known Future Expenditures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Grand 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872051"/>
                  </a:ext>
                </a:extLst>
              </a:tr>
              <a:tr h="5883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Infrastructure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937,955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336,000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427,000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1,700,955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18,001,321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19,702,276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extLst>
                  <a:ext uri="{0D108BD9-81ED-4DB2-BD59-A6C34878D82A}">
                    <a16:rowId xmlns:a16="http://schemas.microsoft.com/office/drawing/2014/main" val="2633133762"/>
                  </a:ext>
                </a:extLst>
              </a:tr>
              <a:tr h="5883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Fleet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194,790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404,338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134,000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733,128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450,000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1,183,128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extLst>
                  <a:ext uri="{0D108BD9-81ED-4DB2-BD59-A6C34878D82A}">
                    <a16:rowId xmlns:a16="http://schemas.microsoft.com/office/drawing/2014/main" val="764929043"/>
                  </a:ext>
                </a:extLst>
              </a:tr>
              <a:tr h="5883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Buildings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208,323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184,523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185,723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578,570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10,011,788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10,589,764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extLst>
                  <a:ext uri="{0D108BD9-81ED-4DB2-BD59-A6C34878D82A}">
                    <a16:rowId xmlns:a16="http://schemas.microsoft.com/office/drawing/2014/main" val="3008051388"/>
                  </a:ext>
                </a:extLst>
              </a:tr>
              <a:tr h="5028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Streets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93,000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110,000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95,000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298,000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-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298,000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extLst>
                  <a:ext uri="{0D108BD9-81ED-4DB2-BD59-A6C34878D82A}">
                    <a16:rowId xmlns:a16="http://schemas.microsoft.com/office/drawing/2014/main" val="1017522850"/>
                  </a:ext>
                </a:extLst>
              </a:tr>
              <a:tr h="5883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Utilities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828,836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687,000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700,000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2,215,836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32,200,000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34,415,836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extLst>
                  <a:ext uri="{0D108BD9-81ED-4DB2-BD59-A6C34878D82A}">
                    <a16:rowId xmlns:a16="http://schemas.microsoft.com/office/drawing/2014/main" val="4140530448"/>
                  </a:ext>
                </a:extLst>
              </a:tr>
              <a:tr h="5028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Police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100,100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32,510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32,510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165,120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520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133,650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extLst>
                  <a:ext uri="{0D108BD9-81ED-4DB2-BD59-A6C34878D82A}">
                    <a16:rowId xmlns:a16="http://schemas.microsoft.com/office/drawing/2014/main" val="2262447516"/>
                  </a:ext>
                </a:extLst>
              </a:tr>
              <a:tr h="5883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 $   2,363,004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 $   1,754,668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 $   1,574,233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 $   5,691,609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 $   60,663,629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 $   66,354,644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081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5763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9A012-11F7-7DDA-D9EE-B6DFEF6F5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Spending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DECC2-921B-2248-29E4-22FF86994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778" y="1766175"/>
            <a:ext cx="7729728" cy="36138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			Original CIP (‘22)		New CIP</a:t>
            </a:r>
          </a:p>
          <a:p>
            <a:pPr marL="0" indent="0">
              <a:buNone/>
            </a:pPr>
            <a:r>
              <a:rPr lang="en-US" dirty="0"/>
              <a:t>Infrastructure		$  22,607,112		$  19,702,276</a:t>
            </a:r>
          </a:p>
          <a:p>
            <a:pPr marL="0" indent="0">
              <a:buNone/>
            </a:pPr>
            <a:r>
              <a:rPr lang="en-US" dirty="0"/>
              <a:t>Fleet			$  1,422,680		$  1,183,128</a:t>
            </a:r>
          </a:p>
          <a:p>
            <a:pPr marL="0" indent="0">
              <a:buNone/>
            </a:pPr>
            <a:r>
              <a:rPr lang="en-US" dirty="0"/>
              <a:t>Buildings		$  7,740,584		$  7,883,235</a:t>
            </a:r>
          </a:p>
          <a:p>
            <a:pPr marL="0" indent="0">
              <a:buNone/>
            </a:pPr>
            <a:r>
              <a:rPr lang="en-US" dirty="0"/>
              <a:t>Streets Equipment	$  252,381		$  298,000</a:t>
            </a:r>
          </a:p>
          <a:p>
            <a:pPr marL="0" indent="0">
              <a:buNone/>
            </a:pPr>
            <a:r>
              <a:rPr lang="en-US" b="1" dirty="0"/>
              <a:t>Utilities Equipment	$  3,391,500		$  27,440,836</a:t>
            </a: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Police Equipment		$  62,000		$  165,400</a:t>
            </a:r>
          </a:p>
          <a:p>
            <a:pPr marL="0" indent="0">
              <a:buNone/>
            </a:pPr>
            <a:r>
              <a:rPr lang="en-US" sz="1400" dirty="0"/>
              <a:t>______________________________________________________________________</a:t>
            </a:r>
          </a:p>
          <a:p>
            <a:pPr marL="0" indent="0">
              <a:buNone/>
            </a:pPr>
            <a:r>
              <a:rPr lang="en-US" dirty="0"/>
              <a:t>Total			$36,901,722	$  56,672,875</a:t>
            </a:r>
          </a:p>
        </p:txBody>
      </p:sp>
    </p:spTree>
    <p:extLst>
      <p:ext uri="{BB962C8B-B14F-4D97-AF65-F5344CB8AC3E}">
        <p14:creationId xmlns:p14="http://schemas.microsoft.com/office/powerpoint/2010/main" val="383280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60C43-FB57-8E2F-C9FC-53D66961E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Fleet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8AE265-5B06-2156-8E21-C592EC6E92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778" y="1567638"/>
            <a:ext cx="4818250" cy="4084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0889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C9101-FB43-C4E4-BDD5-B6A0FFB96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21F2CAE-73C6-9015-3D7E-D1749A174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778" y="1667334"/>
            <a:ext cx="7158776" cy="165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8424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38727-5440-AA7D-222E-5DC29358C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Streets dept.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53C91A-E376-2162-A1B4-8826CC21C9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778" y="1615953"/>
            <a:ext cx="6428274" cy="3038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4792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516C2-96E4-56CB-1605-8DCB38AF7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Utilities Dept.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FECB7A-0E2B-1E97-48B7-94F95E9C1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777" y="1561213"/>
            <a:ext cx="4807617" cy="5230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454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A9BC4-0DCD-41DF-8904-B525E2358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1800" dirty="0"/>
              <a:t>Introduction to Capital Planning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Planning and Approval Process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FY 2023 Review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FY 2024 Budgeted Items</a:t>
            </a:r>
          </a:p>
          <a:p>
            <a:pPr>
              <a:lnSpc>
                <a:spcPct val="150000"/>
              </a:lnSpc>
            </a:pPr>
            <a:r>
              <a:rPr lang="en-US" dirty="0"/>
              <a:t>FY24-26 Spending Summary</a:t>
            </a:r>
            <a:endParaRPr lang="en-US" sz="18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A992E7C-6C7E-7254-6B87-472FBDE3A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0150" y="295275"/>
            <a:ext cx="7729538" cy="1189038"/>
          </a:xfrm>
        </p:spPr>
        <p:txBody>
          <a:bodyPr/>
          <a:lstStyle/>
          <a:p>
            <a:r>
              <a:rPr lang="en-US" dirty="0"/>
              <a:t>Presentation Overview</a:t>
            </a:r>
          </a:p>
        </p:txBody>
      </p:sp>
    </p:spTree>
    <p:extLst>
      <p:ext uri="{BB962C8B-B14F-4D97-AF65-F5344CB8AC3E}">
        <p14:creationId xmlns:p14="http://schemas.microsoft.com/office/powerpoint/2010/main" val="11269110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1196D-16D8-D942-9EFD-46D517145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Utilities Dept. Continued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829DBE-A4B5-FFC4-01E1-F97C85B2C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778" y="1629439"/>
            <a:ext cx="5602316" cy="3563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0944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1EC15-42CB-DB3A-04B6-C08D76198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Police Dept.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98B45B-2D7B-6732-8265-599B9389D9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778" y="1607288"/>
            <a:ext cx="5822614" cy="2917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923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A1EBE-9FD5-4588-9D7B-FB1BC6EF9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</a:t>
            </a:r>
            <a:r>
              <a:rPr lang="en-US" dirty="0" err="1"/>
              <a:t>cip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091DFD-63C1-401F-99B2-64E8ED01D34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Purpose = long-term thinking</a:t>
            </a:r>
          </a:p>
          <a:p>
            <a:endParaRPr lang="en-US" dirty="0"/>
          </a:p>
          <a:p>
            <a:r>
              <a:rPr lang="en-US" dirty="0"/>
              <a:t>Capital </a:t>
            </a:r>
            <a:r>
              <a:rPr lang="en-US" u="sng" dirty="0"/>
              <a:t>Plan</a:t>
            </a:r>
            <a:r>
              <a:rPr lang="en-US" dirty="0"/>
              <a:t> – not policy</a:t>
            </a:r>
          </a:p>
          <a:p>
            <a:endParaRPr lang="en-US" dirty="0"/>
          </a:p>
          <a:p>
            <a:r>
              <a:rPr lang="en-US" dirty="0"/>
              <a:t>Expenditures are in annual budgets</a:t>
            </a:r>
          </a:p>
          <a:p>
            <a:endParaRPr lang="en-US" dirty="0"/>
          </a:p>
          <a:p>
            <a:r>
              <a:rPr lang="en-US" dirty="0"/>
              <a:t>Updated annually during budgeting</a:t>
            </a:r>
          </a:p>
          <a:p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7430139-A137-E4D3-3F57-642CD72481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7804" y="1798072"/>
            <a:ext cx="4383404" cy="3706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877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D965A81-D670-458F-A8DD-1C272387F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731CCC4-B1A1-A85D-C7E1-B4B4E11E3D61}"/>
              </a:ext>
            </a:extLst>
          </p:cNvPr>
          <p:cNvGrpSpPr/>
          <p:nvPr/>
        </p:nvGrpSpPr>
        <p:grpSpPr>
          <a:xfrm>
            <a:off x="813730" y="1969315"/>
            <a:ext cx="11232860" cy="2919370"/>
            <a:chOff x="297713" y="1967163"/>
            <a:chExt cx="11998154" cy="3377162"/>
          </a:xfrm>
        </p:grpSpPr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2438E9B5-9F5E-05AE-D1B1-7EF4F08B9317}"/>
                </a:ext>
              </a:extLst>
            </p:cNvPr>
            <p:cNvSpPr/>
            <p:nvPr/>
          </p:nvSpPr>
          <p:spPr>
            <a:xfrm>
              <a:off x="297713" y="1967163"/>
              <a:ext cx="4178595" cy="3377162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>
                  <a:solidFill>
                    <a:schemeClr val="tx1"/>
                  </a:solidFill>
                </a:rPr>
                <a:t>Identify and Prioritize Needs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Department Needs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Projects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State Mandates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Funding Sources</a:t>
              </a:r>
            </a:p>
          </p:txBody>
        </p:sp>
        <p:sp>
          <p:nvSpPr>
            <p:cNvPr id="9" name="Arrow: Right 8">
              <a:extLst>
                <a:ext uri="{FF2B5EF4-FFF2-40B4-BE49-F238E27FC236}">
                  <a16:creationId xmlns:a16="http://schemas.microsoft.com/office/drawing/2014/main" id="{2AFCA26B-8705-F1E8-D7BF-610247CADDF4}"/>
                </a:ext>
              </a:extLst>
            </p:cNvPr>
            <p:cNvSpPr/>
            <p:nvPr/>
          </p:nvSpPr>
          <p:spPr>
            <a:xfrm>
              <a:off x="4476308" y="2572985"/>
              <a:ext cx="2955849" cy="2136993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>
                  <a:solidFill>
                    <a:schemeClr val="tx1"/>
                  </a:solidFill>
                </a:rPr>
                <a:t>Evaluate Financial Constraints</a:t>
              </a:r>
            </a:p>
          </p:txBody>
        </p:sp>
        <p:sp>
          <p:nvSpPr>
            <p:cNvPr id="10" name="Arrow: Right 9">
              <a:extLst>
                <a:ext uri="{FF2B5EF4-FFF2-40B4-BE49-F238E27FC236}">
                  <a16:creationId xmlns:a16="http://schemas.microsoft.com/office/drawing/2014/main" id="{5F1FDAEE-8EA1-365F-2FCD-E4ECDB484E75}"/>
                </a:ext>
              </a:extLst>
            </p:cNvPr>
            <p:cNvSpPr/>
            <p:nvPr/>
          </p:nvSpPr>
          <p:spPr>
            <a:xfrm>
              <a:off x="7432159" y="2752449"/>
              <a:ext cx="2392326" cy="1778066"/>
            </a:xfrm>
            <a:prstGeom prst="rightArrow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>
                  <a:solidFill>
                    <a:schemeClr val="bg1"/>
                  </a:solidFill>
                </a:rPr>
                <a:t>Committee and Village Board Feedback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D721842-E2A2-DE55-3F06-0B12E47EDDC3}"/>
                </a:ext>
              </a:extLst>
            </p:cNvPr>
            <p:cNvSpPr/>
            <p:nvPr/>
          </p:nvSpPr>
          <p:spPr>
            <a:xfrm>
              <a:off x="9824483" y="3047123"/>
              <a:ext cx="2471384" cy="118872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Capital Improvement Plan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20088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B61DFE-9953-D6E6-C523-CD9AD79D6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778" y="295216"/>
            <a:ext cx="7729728" cy="1188720"/>
          </a:xfrm>
        </p:spPr>
        <p:txBody>
          <a:bodyPr anchor="ctr">
            <a:normAutofit/>
          </a:bodyPr>
          <a:lstStyle/>
          <a:p>
            <a:r>
              <a:rPr lang="en-US" dirty="0"/>
              <a:t>FY 2023 Review</a:t>
            </a:r>
          </a:p>
        </p:txBody>
      </p:sp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EF04C359-09F9-1BAE-5F94-4CD761DAF0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441674"/>
              </p:ext>
            </p:extLst>
          </p:nvPr>
        </p:nvGraphicFramePr>
        <p:xfrm>
          <a:off x="1199778" y="1613034"/>
          <a:ext cx="4594967" cy="355376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21120">
                  <a:extLst>
                    <a:ext uri="{9D8B030D-6E8A-4147-A177-3AD203B41FA5}">
                      <a16:colId xmlns:a16="http://schemas.microsoft.com/office/drawing/2014/main" val="1814394907"/>
                    </a:ext>
                  </a:extLst>
                </a:gridCol>
                <a:gridCol w="1500227">
                  <a:extLst>
                    <a:ext uri="{9D8B030D-6E8A-4147-A177-3AD203B41FA5}">
                      <a16:colId xmlns:a16="http://schemas.microsoft.com/office/drawing/2014/main" val="2821412392"/>
                    </a:ext>
                  </a:extLst>
                </a:gridCol>
                <a:gridCol w="1573620">
                  <a:extLst>
                    <a:ext uri="{9D8B030D-6E8A-4147-A177-3AD203B41FA5}">
                      <a16:colId xmlns:a16="http://schemas.microsoft.com/office/drawing/2014/main" val="2170636450"/>
                    </a:ext>
                  </a:extLst>
                </a:gridCol>
              </a:tblGrid>
              <a:tr h="41243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 Original CIP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 Actual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99036105"/>
                  </a:ext>
                </a:extLst>
              </a:tr>
              <a:tr h="4124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Infrastructure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$     1,769,735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     3,028,425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67290772"/>
                  </a:ext>
                </a:extLst>
              </a:tr>
              <a:tr h="4124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Fleet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$     467,843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     356,153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79902041"/>
                  </a:ext>
                </a:extLst>
              </a:tr>
              <a:tr h="4124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Buildings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$     68,423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     10,200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0230820"/>
                  </a:ext>
                </a:extLst>
              </a:tr>
              <a:tr h="4124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Streets Equipment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$     40,000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     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98381983"/>
                  </a:ext>
                </a:extLst>
              </a:tr>
              <a:tr h="4124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Utilities Equipment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$     355,000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     373,133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26982921"/>
                  </a:ext>
                </a:extLst>
              </a:tr>
              <a:tr h="4124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Police Equipment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$     0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     51,722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5615956"/>
                  </a:ext>
                </a:extLst>
              </a:tr>
              <a:tr h="4124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$     2,456,970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$     3,700,610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8912811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88A6FEB6-1085-FB1E-36D5-BF5899BB6049}"/>
              </a:ext>
            </a:extLst>
          </p:cNvPr>
          <p:cNvSpPr txBox="1"/>
          <p:nvPr/>
        </p:nvSpPr>
        <p:spPr>
          <a:xfrm>
            <a:off x="6096000" y="1613034"/>
            <a:ext cx="4594967" cy="44775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Major Accomplishments</a:t>
            </a:r>
          </a:p>
          <a:p>
            <a:pPr>
              <a:lnSpc>
                <a:spcPct val="150000"/>
              </a:lnSpc>
            </a:pPr>
            <a:r>
              <a:rPr lang="en-US" dirty="0"/>
              <a:t>Streetscape</a:t>
            </a:r>
          </a:p>
          <a:p>
            <a:pPr>
              <a:lnSpc>
                <a:spcPct val="150000"/>
              </a:lnSpc>
            </a:pPr>
            <a:r>
              <a:rPr lang="en-US" dirty="0"/>
              <a:t>Water System Connection (unplanned)</a:t>
            </a:r>
          </a:p>
          <a:p>
            <a:pPr>
              <a:lnSpc>
                <a:spcPct val="150000"/>
              </a:lnSpc>
            </a:pPr>
            <a:r>
              <a:rPr lang="en-US" dirty="0"/>
              <a:t>Rt. 72 &amp; State Street Intersection</a:t>
            </a:r>
          </a:p>
          <a:p>
            <a:pPr>
              <a:lnSpc>
                <a:spcPct val="150000"/>
              </a:lnSpc>
            </a:pPr>
            <a:r>
              <a:rPr lang="en-US" dirty="0"/>
              <a:t>Centennial Drive Resurfacing</a:t>
            </a:r>
          </a:p>
          <a:p>
            <a:pPr>
              <a:lnSpc>
                <a:spcPct val="150000"/>
              </a:lnSpc>
            </a:pPr>
            <a:r>
              <a:rPr lang="en-US" dirty="0"/>
              <a:t>Wheel Loader</a:t>
            </a:r>
          </a:p>
          <a:p>
            <a:pPr>
              <a:lnSpc>
                <a:spcPct val="150000"/>
              </a:lnSpc>
            </a:pPr>
            <a:r>
              <a:rPr lang="en-US" dirty="0"/>
              <a:t>1-Ton Trucks</a:t>
            </a:r>
          </a:p>
          <a:p>
            <a:pPr>
              <a:lnSpc>
                <a:spcPct val="150000"/>
              </a:lnSpc>
            </a:pPr>
            <a:r>
              <a:rPr lang="en-US" dirty="0"/>
              <a:t>SCADA Upgrades</a:t>
            </a:r>
          </a:p>
          <a:p>
            <a:pPr>
              <a:lnSpc>
                <a:spcPct val="150000"/>
              </a:lnSpc>
            </a:pPr>
            <a:r>
              <a:rPr lang="en-US" dirty="0"/>
              <a:t>Channel Grinder</a:t>
            </a:r>
          </a:p>
          <a:p>
            <a:pPr>
              <a:lnSpc>
                <a:spcPct val="150000"/>
              </a:lnSpc>
            </a:pPr>
            <a:r>
              <a:rPr lang="en-US" dirty="0"/>
              <a:t>Utilities Master Plan</a:t>
            </a:r>
          </a:p>
          <a:p>
            <a:pPr>
              <a:lnSpc>
                <a:spcPct val="150000"/>
              </a:lnSpc>
            </a:pPr>
            <a:r>
              <a:rPr lang="en-US" dirty="0"/>
              <a:t>Police Squad Tech (unplanned)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EDC702-1BDC-2FAF-9466-9D1F7EA2BAB7}"/>
              </a:ext>
            </a:extLst>
          </p:cNvPr>
          <p:cNvSpPr txBox="1"/>
          <p:nvPr/>
        </p:nvSpPr>
        <p:spPr>
          <a:xfrm>
            <a:off x="1116419" y="5380672"/>
            <a:ext cx="49795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Postponed</a:t>
            </a:r>
          </a:p>
          <a:p>
            <a:r>
              <a:rPr lang="en-US" dirty="0"/>
              <a:t>Streets Garage – FY24</a:t>
            </a:r>
          </a:p>
          <a:p>
            <a:r>
              <a:rPr lang="en-US" dirty="0"/>
              <a:t>Replace 2003 Snow Plow – FY24</a:t>
            </a:r>
          </a:p>
          <a:p>
            <a:r>
              <a:rPr lang="en-US" dirty="0"/>
              <a:t>Surge Suppression – FY24</a:t>
            </a:r>
          </a:p>
          <a:p>
            <a:r>
              <a:rPr lang="en-US" dirty="0"/>
              <a:t>Asphalt Hopper – FY24</a:t>
            </a:r>
          </a:p>
        </p:txBody>
      </p:sp>
    </p:spTree>
    <p:extLst>
      <p:ext uri="{BB962C8B-B14F-4D97-AF65-F5344CB8AC3E}">
        <p14:creationId xmlns:p14="http://schemas.microsoft.com/office/powerpoint/2010/main" val="302182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9A012-11F7-7DDA-D9EE-B6DFEF6F5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Spending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DECC2-921B-2248-29E4-22FF86994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778" y="1766175"/>
            <a:ext cx="7729728" cy="36138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			Original CIP (‘22)		New CIP</a:t>
            </a:r>
          </a:p>
          <a:p>
            <a:pPr marL="0" indent="0">
              <a:buNone/>
            </a:pPr>
            <a:r>
              <a:rPr lang="en-US" dirty="0"/>
              <a:t>Infrastructure		$  22,607,112		$  19,702,276</a:t>
            </a:r>
          </a:p>
          <a:p>
            <a:pPr marL="0" indent="0">
              <a:buNone/>
            </a:pPr>
            <a:r>
              <a:rPr lang="en-US" dirty="0"/>
              <a:t>Fleet			$  1,422,680		$  1,183,128</a:t>
            </a:r>
          </a:p>
          <a:p>
            <a:pPr marL="0" indent="0">
              <a:buNone/>
            </a:pPr>
            <a:r>
              <a:rPr lang="en-US" dirty="0"/>
              <a:t>Buildings		$  7,740,584		$  7,883,235</a:t>
            </a:r>
          </a:p>
          <a:p>
            <a:pPr marL="0" indent="0">
              <a:buNone/>
            </a:pPr>
            <a:r>
              <a:rPr lang="en-US" dirty="0"/>
              <a:t>Streets Equipment	$  252,381		$  298,000</a:t>
            </a:r>
          </a:p>
          <a:p>
            <a:pPr marL="0" indent="0">
              <a:buNone/>
            </a:pPr>
            <a:r>
              <a:rPr lang="en-US" b="1" dirty="0"/>
              <a:t>Utilities Equipment	$  3,391,500		$  27,440,836</a:t>
            </a: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Police Equipment		$  62,000		$  165,400</a:t>
            </a:r>
          </a:p>
          <a:p>
            <a:pPr marL="0" indent="0">
              <a:buNone/>
            </a:pPr>
            <a:r>
              <a:rPr lang="en-US" sz="1400" dirty="0"/>
              <a:t>______________________________________________________________________</a:t>
            </a:r>
          </a:p>
          <a:p>
            <a:pPr marL="0" indent="0">
              <a:buNone/>
            </a:pPr>
            <a:r>
              <a:rPr lang="en-US" dirty="0"/>
              <a:t>Total			$36,901,722	$  56,672,875</a:t>
            </a:r>
          </a:p>
        </p:txBody>
      </p:sp>
    </p:spTree>
    <p:extLst>
      <p:ext uri="{BB962C8B-B14F-4D97-AF65-F5344CB8AC3E}">
        <p14:creationId xmlns:p14="http://schemas.microsoft.com/office/powerpoint/2010/main" val="2527500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44960-7548-1DAB-CDE6-A03C4A43C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778" y="295216"/>
            <a:ext cx="7729728" cy="1188720"/>
          </a:xfrm>
        </p:spPr>
        <p:txBody>
          <a:bodyPr anchor="ctr">
            <a:normAutofit/>
          </a:bodyPr>
          <a:lstStyle/>
          <a:p>
            <a:r>
              <a:rPr lang="en-US" dirty="0"/>
              <a:t>FY24-26 Spending summary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9E5E48E-48C8-CF0C-B302-3CE92093C8C8}"/>
              </a:ext>
            </a:extLst>
          </p:cNvPr>
          <p:cNvGraphicFramePr>
            <a:graphicFrameLocks noGrp="1"/>
          </p:cNvGraphicFramePr>
          <p:nvPr/>
        </p:nvGraphicFramePr>
        <p:xfrm>
          <a:off x="1199778" y="1993067"/>
          <a:ext cx="10406068" cy="4450262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1277608">
                  <a:extLst>
                    <a:ext uri="{9D8B030D-6E8A-4147-A177-3AD203B41FA5}">
                      <a16:colId xmlns:a16="http://schemas.microsoft.com/office/drawing/2014/main" val="983438809"/>
                    </a:ext>
                  </a:extLst>
                </a:gridCol>
                <a:gridCol w="1414130">
                  <a:extLst>
                    <a:ext uri="{9D8B030D-6E8A-4147-A177-3AD203B41FA5}">
                      <a16:colId xmlns:a16="http://schemas.microsoft.com/office/drawing/2014/main" val="2974748260"/>
                    </a:ext>
                  </a:extLst>
                </a:gridCol>
                <a:gridCol w="1424763">
                  <a:extLst>
                    <a:ext uri="{9D8B030D-6E8A-4147-A177-3AD203B41FA5}">
                      <a16:colId xmlns:a16="http://schemas.microsoft.com/office/drawing/2014/main" val="2899844353"/>
                    </a:ext>
                  </a:extLst>
                </a:gridCol>
                <a:gridCol w="1414130">
                  <a:extLst>
                    <a:ext uri="{9D8B030D-6E8A-4147-A177-3AD203B41FA5}">
                      <a16:colId xmlns:a16="http://schemas.microsoft.com/office/drawing/2014/main" val="799460396"/>
                    </a:ext>
                  </a:extLst>
                </a:gridCol>
                <a:gridCol w="1424763">
                  <a:extLst>
                    <a:ext uri="{9D8B030D-6E8A-4147-A177-3AD203B41FA5}">
                      <a16:colId xmlns:a16="http://schemas.microsoft.com/office/drawing/2014/main" val="1634314239"/>
                    </a:ext>
                  </a:extLst>
                </a:gridCol>
                <a:gridCol w="361507">
                  <a:extLst>
                    <a:ext uri="{9D8B030D-6E8A-4147-A177-3AD203B41FA5}">
                      <a16:colId xmlns:a16="http://schemas.microsoft.com/office/drawing/2014/main" val="2576070091"/>
                    </a:ext>
                  </a:extLst>
                </a:gridCol>
                <a:gridCol w="1552354">
                  <a:extLst>
                    <a:ext uri="{9D8B030D-6E8A-4147-A177-3AD203B41FA5}">
                      <a16:colId xmlns:a16="http://schemas.microsoft.com/office/drawing/2014/main" val="1778030041"/>
                    </a:ext>
                  </a:extLst>
                </a:gridCol>
                <a:gridCol w="1536813">
                  <a:extLst>
                    <a:ext uri="{9D8B030D-6E8A-4147-A177-3AD203B41FA5}">
                      <a16:colId xmlns:a16="http://schemas.microsoft.com/office/drawing/2014/main" val="3677491428"/>
                    </a:ext>
                  </a:extLst>
                </a:gridCol>
              </a:tblGrid>
              <a:tr h="50282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FY24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FY25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FY26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Known Future Expenditures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Grand 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872051"/>
                  </a:ext>
                </a:extLst>
              </a:tr>
              <a:tr h="5883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Infrastructure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937,955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336,000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427,000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1,700,955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18,001,321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19,702,276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extLst>
                  <a:ext uri="{0D108BD9-81ED-4DB2-BD59-A6C34878D82A}">
                    <a16:rowId xmlns:a16="http://schemas.microsoft.com/office/drawing/2014/main" val="2633133762"/>
                  </a:ext>
                </a:extLst>
              </a:tr>
              <a:tr h="5883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Fleet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194,790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404,338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134,000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733,128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450,000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1,183,128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extLst>
                  <a:ext uri="{0D108BD9-81ED-4DB2-BD59-A6C34878D82A}">
                    <a16:rowId xmlns:a16="http://schemas.microsoft.com/office/drawing/2014/main" val="764929043"/>
                  </a:ext>
                </a:extLst>
              </a:tr>
              <a:tr h="5883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Buildings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208,323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184,523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185,723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578,570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10,011,788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10,589,764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extLst>
                  <a:ext uri="{0D108BD9-81ED-4DB2-BD59-A6C34878D82A}">
                    <a16:rowId xmlns:a16="http://schemas.microsoft.com/office/drawing/2014/main" val="3008051388"/>
                  </a:ext>
                </a:extLst>
              </a:tr>
              <a:tr h="5028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Streets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93,000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110,000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95,000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298,000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-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298,000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extLst>
                  <a:ext uri="{0D108BD9-81ED-4DB2-BD59-A6C34878D82A}">
                    <a16:rowId xmlns:a16="http://schemas.microsoft.com/office/drawing/2014/main" val="1017522850"/>
                  </a:ext>
                </a:extLst>
              </a:tr>
              <a:tr h="5883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Utilities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828,836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687,000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700,000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2,215,836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32,200,000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34,415,836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extLst>
                  <a:ext uri="{0D108BD9-81ED-4DB2-BD59-A6C34878D82A}">
                    <a16:rowId xmlns:a16="http://schemas.microsoft.com/office/drawing/2014/main" val="4140530448"/>
                  </a:ext>
                </a:extLst>
              </a:tr>
              <a:tr h="5028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Police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100,100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32,510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32,510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165,120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520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133,650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/>
                </a:tc>
                <a:extLst>
                  <a:ext uri="{0D108BD9-81ED-4DB2-BD59-A6C34878D82A}">
                    <a16:rowId xmlns:a16="http://schemas.microsoft.com/office/drawing/2014/main" val="2262447516"/>
                  </a:ext>
                </a:extLst>
              </a:tr>
              <a:tr h="5883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 $   2,363,004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 $   1,754,668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 $   1,574,233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 $   5,691,609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 $   60,663,629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 $   66,354,644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69" marR="8469" marT="8469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081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4578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1D2FA-8A63-1D46-8388-60C341AE1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 2024 Budgeted items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9990251-5DC4-C26B-C3B9-C16176613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755769"/>
              </p:ext>
            </p:extLst>
          </p:nvPr>
        </p:nvGraphicFramePr>
        <p:xfrm>
          <a:off x="1199778" y="1875497"/>
          <a:ext cx="3852868" cy="46872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3237">
                  <a:extLst>
                    <a:ext uri="{9D8B030D-6E8A-4147-A177-3AD203B41FA5}">
                      <a16:colId xmlns:a16="http://schemas.microsoft.com/office/drawing/2014/main" val="77938786"/>
                    </a:ext>
                  </a:extLst>
                </a:gridCol>
                <a:gridCol w="1769631">
                  <a:extLst>
                    <a:ext uri="{9D8B030D-6E8A-4147-A177-3AD203B41FA5}">
                      <a16:colId xmlns:a16="http://schemas.microsoft.com/office/drawing/2014/main" val="1951416632"/>
                    </a:ext>
                  </a:extLst>
                </a:gridCol>
              </a:tblGrid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Infrastructure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937,955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455476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Fleet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194,790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2911921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Buildings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208,323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2956282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Streets Equipment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93,000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46758809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Utilities Equipment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828,836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63014877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Police Equipment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100,100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242807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 $     2,363,004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66037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63B367A-41B0-08C6-D63B-FEF8A29407E7}"/>
              </a:ext>
            </a:extLst>
          </p:cNvPr>
          <p:cNvSpPr txBox="1"/>
          <p:nvPr/>
        </p:nvSpPr>
        <p:spPr>
          <a:xfrm>
            <a:off x="5348177" y="1875497"/>
            <a:ext cx="56440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Rt. 72 &amp; State Final Payment - $70,000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/>
              <a:t>Safe Routes to School Engineering - $35,000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Duchess Resurfacing - $135,000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/>
              <a:t>Park &amp; </a:t>
            </a:r>
            <a:r>
              <a:rPr lang="en-US" i="1" dirty="0" err="1"/>
              <a:t>Rinn</a:t>
            </a:r>
            <a:r>
              <a:rPr lang="en-US" i="1" dirty="0"/>
              <a:t> Stormwater Project - $697,955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944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1D2FA-8A63-1D46-8388-60C341AE1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 2024 Budgeted items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9990251-5DC4-C26B-C3B9-C16176613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310768"/>
              </p:ext>
            </p:extLst>
          </p:nvPr>
        </p:nvGraphicFramePr>
        <p:xfrm>
          <a:off x="1199778" y="1875497"/>
          <a:ext cx="3852868" cy="46872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3237">
                  <a:extLst>
                    <a:ext uri="{9D8B030D-6E8A-4147-A177-3AD203B41FA5}">
                      <a16:colId xmlns:a16="http://schemas.microsoft.com/office/drawing/2014/main" val="77938786"/>
                    </a:ext>
                  </a:extLst>
                </a:gridCol>
                <a:gridCol w="1769631">
                  <a:extLst>
                    <a:ext uri="{9D8B030D-6E8A-4147-A177-3AD203B41FA5}">
                      <a16:colId xmlns:a16="http://schemas.microsoft.com/office/drawing/2014/main" val="1951416632"/>
                    </a:ext>
                  </a:extLst>
                </a:gridCol>
              </a:tblGrid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Infrastructure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2FAF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937,955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2F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455476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Fleet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194,790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911921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Buildings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208,323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2956282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Streets Equipment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93,000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46758809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Utilities Equipment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828,836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63014877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Police Equipment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$     100,100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9242807"/>
                  </a:ext>
                </a:extLst>
              </a:tr>
              <a:tr h="6696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 $     2,363,004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66037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794C467-6B4D-A90D-B22C-4DEA2D0096F5}"/>
              </a:ext>
            </a:extLst>
          </p:cNvPr>
          <p:cNvSpPr txBox="1"/>
          <p:nvPr/>
        </p:nvSpPr>
        <p:spPr>
          <a:xfrm>
            <a:off x="5348177" y="1875497"/>
            <a:ext cx="56440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Replace 2003 Snowplow - $194,790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285651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Hampshire">
      <a:dk1>
        <a:srgbClr val="352076"/>
      </a:dk1>
      <a:lt1>
        <a:sysClr val="window" lastClr="FFFFFF"/>
      </a:lt1>
      <a:dk2>
        <a:srgbClr val="8F268F"/>
      </a:dk2>
      <a:lt2>
        <a:srgbClr val="E7E6E6"/>
      </a:lt2>
      <a:accent1>
        <a:srgbClr val="B3E4FA"/>
      </a:accent1>
      <a:accent2>
        <a:srgbClr val="27AAE1"/>
      </a:accent2>
      <a:accent3>
        <a:srgbClr val="FCB03C"/>
      </a:accent3>
      <a:accent4>
        <a:srgbClr val="0F6938"/>
      </a:accent4>
      <a:accent5>
        <a:srgbClr val="3CB64B"/>
      </a:accent5>
      <a:accent6>
        <a:srgbClr val="E7E6E6"/>
      </a:accent6>
      <a:hlink>
        <a:srgbClr val="0563C1"/>
      </a:hlink>
      <a:folHlink>
        <a:srgbClr val="954F72"/>
      </a:folHlink>
    </a:clrScheme>
    <a:fontScheme name="Custom 3">
      <a:majorFont>
        <a:latin typeface="Avenir Next LT Pro Demi"/>
        <a:ea typeface=""/>
        <a:cs typeface=""/>
      </a:majorFont>
      <a:minorFont>
        <a:latin typeface="Avenir Next LT Pro"/>
        <a:ea typeface=""/>
        <a:cs typeface="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04C60E0-436A-4EAF-99B2-78A6B3F20BE7}" vid="{D3FEA8E9-893D-48EA-994C-B2C6EEF9BBC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FY24 CIP Update</Template>
  <TotalTime>503</TotalTime>
  <Words>1072</Words>
  <Application>Microsoft Office PowerPoint</Application>
  <PresentationFormat>Widescreen</PresentationFormat>
  <Paragraphs>335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Avenir Next LT Pro</vt:lpstr>
      <vt:lpstr>Avenir Next LT Pro Demi</vt:lpstr>
      <vt:lpstr>Calibri</vt:lpstr>
      <vt:lpstr>Parcel</vt:lpstr>
      <vt:lpstr>Village of Hampshire Capital Improvement Plan FY 2024 update</vt:lpstr>
      <vt:lpstr>Presentation Overview</vt:lpstr>
      <vt:lpstr>Introduction to cip</vt:lpstr>
      <vt:lpstr>Process</vt:lpstr>
      <vt:lpstr>FY 2023 Review</vt:lpstr>
      <vt:lpstr>Future Spending Summary</vt:lpstr>
      <vt:lpstr>FY24-26 Spending summary</vt:lpstr>
      <vt:lpstr>FY 2024 Budgeted items</vt:lpstr>
      <vt:lpstr>FY 2024 Budgeted items</vt:lpstr>
      <vt:lpstr>FY 2024 Budgeted items</vt:lpstr>
      <vt:lpstr>FY 2024 Budgeted items</vt:lpstr>
      <vt:lpstr>FY 2024 Budgeted items</vt:lpstr>
      <vt:lpstr>FY 2024 Budgeted items</vt:lpstr>
      <vt:lpstr>FY24-26 Spending summary</vt:lpstr>
      <vt:lpstr>Future Spending Summary</vt:lpstr>
      <vt:lpstr>Fleet</vt:lpstr>
      <vt:lpstr>Buildings</vt:lpstr>
      <vt:lpstr>Streets dept.</vt:lpstr>
      <vt:lpstr>Utilities Dept.</vt:lpstr>
      <vt:lpstr>Utilities Dept. Continued</vt:lpstr>
      <vt:lpstr>Police Dept.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Village of Hampshire Capital Improvement Plan FY 2024 update</dc:title>
  <dc:creator>Josh Wray</dc:creator>
  <cp:lastModifiedBy>Josh Wray</cp:lastModifiedBy>
  <cp:revision>10</cp:revision>
  <dcterms:created xsi:type="dcterms:W3CDTF">2023-04-10T15:39:55Z</dcterms:created>
  <dcterms:modified xsi:type="dcterms:W3CDTF">2023-06-01T23:16:50Z</dcterms:modified>
</cp:coreProperties>
</file>